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68" r:id="rId4"/>
    <p:sldId id="269" r:id="rId5"/>
    <p:sldId id="270" r:id="rId6"/>
    <p:sldId id="272" r:id="rId7"/>
    <p:sldId id="273" r:id="rId8"/>
    <p:sldId id="275" r:id="rId9"/>
    <p:sldId id="276" r:id="rId10"/>
    <p:sldId id="278" r:id="rId11"/>
    <p:sldId id="283" r:id="rId12"/>
    <p:sldId id="266" r:id="rId13"/>
    <p:sldId id="284" r:id="rId14"/>
    <p:sldId id="285" r:id="rId15"/>
    <p:sldId id="279" r:id="rId16"/>
    <p:sldId id="2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7488-6A24-4873-9BD7-726E6D138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D1EEA-4928-4AE6-9E3F-56D704DFE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C7AB4-A68A-4C56-A962-D2E4AE465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85E3D-73CE-438F-B3A8-9D8D2B9C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97A3-27AC-4D01-A47E-9F467B1B5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1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26D81-8473-4653-A287-30F14F6E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11559E-7E71-4B6B-B488-3BC116B9C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21EF6-3BC6-4C60-9E4A-5C6E0549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A8F52-1ECA-4226-8B7E-7654155A2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FE894-D380-4D37-8D9C-FFF0770C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6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A460C-63D2-4E2C-8011-47B89290AA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72477-F99A-4D76-B27C-1B8F9A118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90492-5ABF-4839-A7C6-08672D8A9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3C146-4D31-4509-8597-3B217EDA6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C461F-B770-4B9F-99F1-48DBE482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1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07D8-54B6-4E1F-AA83-E7FD11481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DF038-AE9C-4609-818C-27F80EECF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AEFC5-B8C7-461C-8064-728901335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A25E5-A72E-4857-B325-C8109F90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A1D69-487A-4033-B014-918A8B8F8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6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CE8FC-331A-4A22-BCD7-ECCBD30DE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1ED2A-5BA4-485B-83C9-9D84FBCC9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170B1-6C9D-4949-B6CB-C2385F5D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67F16-26CD-4A6E-B5CB-76BE7259A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E79EC-9BD3-4B21-B902-05CB4A62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01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EF497-FE8C-4255-BFF8-808C477D2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BB290-457F-4FD2-BB10-2A6992BA1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B672A2-142D-44D5-845D-5F51A10B0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556CC-CE69-419D-88E2-E403AB20E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88C8D-0E26-4D26-9746-C19974F3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91AA2-8E74-4B29-95F2-12F60DCEF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9239-C883-4B6E-85F4-F81CFE59D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B9751-F36F-4609-B305-7D2322C3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BBC9A-C762-4742-B574-F2B613868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8E94B1-F76D-40FC-BFED-22A987671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0288CA-94C6-49CB-A75B-2847441B9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C37CC5-E4AA-4734-9FA2-24C77C379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4D7EB9-9514-45FB-BD9A-691A3264D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A9D935-BE1C-426A-AB3F-AD2232D4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3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D1AC-CA43-4F54-8B86-D3EAFC0B6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07D7C6-6FE9-40D4-B84A-CFAFC6D33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538641-7141-481A-9C9B-55A79244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D080D-F668-4CC0-BA7E-BE3CC0AD1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1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89E8-507F-434E-BFF5-897177366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70ED81-5A2A-4C1C-A905-A1078F69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89ECE-7676-4D08-87FB-CBCF95BAD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5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03000-AE8A-480C-9023-617443F6E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671DA-E186-4D79-8541-CDD6152CC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5CF90-295B-4417-91F0-83C9BD5BE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8F83A-4A15-4F1E-AF9F-0C832BFE8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6C6A2-268A-49A0-88CA-EEDFFB8EF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84B31-406B-4658-9235-F93226BE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5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0A8DE-59AD-41F0-9BAA-9053DD213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258B9-A0EE-463B-B3F1-43611F3BA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E5A533-2687-40D9-9DF3-1EC3E66F7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95042-9BE8-4A4B-BD9E-C24E2B31A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EDDCF-9DC8-42C1-93B0-2192D59F6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758ED-AF8E-4499-96F4-0FAE98045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4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08E4A1-D0BE-47D6-8246-FF3A39FE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20E0A-E247-4268-99A9-EF21F3C27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9879F-F043-4F85-959B-ED43C07D4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5E5B-0C54-4BD4-B3AA-2295A463BFC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43B83-904A-4F09-8E5C-6251A8C3F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E232-3162-4567-9DF1-B73D386DC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199D6-2E41-42F3-8ADC-99C34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5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trucking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wnsstanford.com/" TargetMode="External"/><Relationship Id="rId2" Type="http://schemas.openxmlformats.org/officeDocument/2006/relationships/hyperlink" Target="mailto:tkeener@downsstanford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75B8BB-CD07-4A43-B858-E1B79FA14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The Trucking Industries Reaction to COVID 19: What’s Happened and What to Expect</a:t>
            </a:r>
            <a:br>
              <a:rPr lang="en-US" sz="3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br>
              <a:rPr lang="en-US" sz="3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br>
              <a:rPr lang="en-US" sz="3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Presented by The Primerus Transportation Practice Group</a:t>
            </a: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Tab Keener </a:t>
            </a: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Downs &amp; Stanford </a:t>
            </a:r>
            <a:b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Dallas, TX</a:t>
            </a:r>
            <a:br>
              <a:rPr lang="en-US" sz="3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endParaRPr lang="en-US" sz="3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743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3D8379-5CE7-4844-BC02-90F01F2B2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FMCSA Coronavirus Information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F979F-509A-4EAB-B082-08D8770BE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0855" y="1412489"/>
            <a:ext cx="3427283" cy="4363844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457200" lvl="1" indent="0">
              <a:buNone/>
            </a:pPr>
            <a:endParaRPr lang="en-US" sz="2000" dirty="0"/>
          </a:p>
          <a:p>
            <a:r>
              <a:rPr lang="en-US" b="1" dirty="0"/>
              <a:t>FMCSA Coronavirus (COVID-19) Information &amp; Resources</a:t>
            </a:r>
          </a:p>
          <a:p>
            <a:r>
              <a:rPr lang="en-US" b="1" dirty="0"/>
              <a:t>Expanded Emergency Declaration Under 49 CFR § 390.23 No. 2020-002 (Relating to COVID-19)</a:t>
            </a:r>
          </a:p>
          <a:p>
            <a:r>
              <a:rPr lang="en-US" b="1" dirty="0"/>
              <a:t>Frequently Asked Questions Related to the FMCSA Emergency Declaration 03/19/2020</a:t>
            </a:r>
          </a:p>
          <a:p>
            <a:r>
              <a:rPr lang="en-US" b="1" dirty="0"/>
              <a:t>General Emergency FAQs </a:t>
            </a:r>
          </a:p>
          <a:p>
            <a:r>
              <a:rPr lang="en-US" b="1" dirty="0"/>
              <a:t>Statement on State and Local Shelter in Place and Other Restrictions on Movement Relating to COVID-19</a:t>
            </a:r>
          </a:p>
          <a:p>
            <a:endParaRPr lang="en-US" b="1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179D13F-980B-4055-82F0-CA1C3D5D1F4A}"/>
              </a:ext>
            </a:extLst>
          </p:cNvPr>
          <p:cNvSpPr txBox="1">
            <a:spLocks/>
          </p:cNvSpPr>
          <p:nvPr/>
        </p:nvSpPr>
        <p:spPr>
          <a:xfrm>
            <a:off x="8451605" y="2508667"/>
            <a:ext cx="3197701" cy="43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0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1"/>
            <a:r>
              <a:rPr lang="en-US" sz="2000" b="1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https://trucking.org/</a:t>
            </a:r>
            <a:endParaRPr lang="en-US" sz="20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https://trucking.org/COVID19</a:t>
            </a:r>
          </a:p>
        </p:txBody>
      </p:sp>
    </p:spTree>
    <p:extLst>
      <p:ext uri="{BB962C8B-B14F-4D97-AF65-F5344CB8AC3E}">
        <p14:creationId xmlns:p14="http://schemas.microsoft.com/office/powerpoint/2010/main" val="1737114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C23FF41C-993F-4FD1-89DB-FBE98459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1835"/>
            <a:ext cx="3725427" cy="2836165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913B46F-0266-40C4-AB5F-433D3E668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52"/>
            <a:ext cx="3503534" cy="2615148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F2D1F00-735D-478F-8B8C-833B3001C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838701" y="1370316"/>
            <a:ext cx="7353300" cy="5487682"/>
          </a:xfrm>
          <a:custGeom>
            <a:avLst/>
            <a:gdLst>
              <a:gd name="connsiteX0" fmla="*/ 2562355 w 6855833"/>
              <a:gd name="connsiteY0" fmla="*/ 0 h 5116428"/>
              <a:gd name="connsiteX1" fmla="*/ 6855833 w 6855833"/>
              <a:gd name="connsiteY1" fmla="*/ 4293479 h 5116428"/>
              <a:gd name="connsiteX2" fmla="*/ 6833667 w 6855833"/>
              <a:gd name="connsiteY2" fmla="*/ 4732462 h 5116428"/>
              <a:gd name="connsiteX3" fmla="*/ 6775067 w 6855833"/>
              <a:gd name="connsiteY3" fmla="*/ 5116428 h 5116428"/>
              <a:gd name="connsiteX4" fmla="*/ 0 w 6855833"/>
              <a:gd name="connsiteY4" fmla="*/ 5116428 h 5116428"/>
              <a:gd name="connsiteX5" fmla="*/ 0 w 6855833"/>
              <a:gd name="connsiteY5" fmla="*/ 854273 h 5116428"/>
              <a:gd name="connsiteX6" fmla="*/ 161831 w 6855833"/>
              <a:gd name="connsiteY6" fmla="*/ 733259 h 5116428"/>
              <a:gd name="connsiteX7" fmla="*/ 2562355 w 6855833"/>
              <a:gd name="connsiteY7" fmla="*/ 0 h 51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833" h="5116428">
                <a:moveTo>
                  <a:pt x="2562355" y="0"/>
                </a:moveTo>
                <a:cubicBezTo>
                  <a:pt x="4933578" y="0"/>
                  <a:pt x="6855833" y="1922255"/>
                  <a:pt x="6855833" y="4293479"/>
                </a:cubicBezTo>
                <a:cubicBezTo>
                  <a:pt x="6855833" y="4441680"/>
                  <a:pt x="6848324" y="4588128"/>
                  <a:pt x="6833667" y="4732462"/>
                </a:cubicBezTo>
                <a:lnTo>
                  <a:pt x="6775067" y="5116428"/>
                </a:lnTo>
                <a:lnTo>
                  <a:pt x="0" y="5116428"/>
                </a:lnTo>
                <a:lnTo>
                  <a:pt x="0" y="854273"/>
                </a:lnTo>
                <a:lnTo>
                  <a:pt x="161831" y="733259"/>
                </a:lnTo>
                <a:cubicBezTo>
                  <a:pt x="847074" y="270317"/>
                  <a:pt x="1673147" y="0"/>
                  <a:pt x="2562355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2A3303AF-1EDC-4988-8BFE-A0CADCCB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116813" y="1687234"/>
            <a:ext cx="7075188" cy="5170764"/>
          </a:xfrm>
          <a:custGeom>
            <a:avLst/>
            <a:gdLst>
              <a:gd name="connsiteX0" fmla="*/ 2580446 w 6596536"/>
              <a:gd name="connsiteY0" fmla="*/ 0 h 4820950"/>
              <a:gd name="connsiteX1" fmla="*/ 6596536 w 6596536"/>
              <a:gd name="connsiteY1" fmla="*/ 4016091 h 4820950"/>
              <a:gd name="connsiteX2" fmla="*/ 6575802 w 6596536"/>
              <a:gd name="connsiteY2" fmla="*/ 4426713 h 4820950"/>
              <a:gd name="connsiteX3" fmla="*/ 6515635 w 6596536"/>
              <a:gd name="connsiteY3" fmla="*/ 4820950 h 4820950"/>
              <a:gd name="connsiteX4" fmla="*/ 0 w 6596536"/>
              <a:gd name="connsiteY4" fmla="*/ 4820950 h 4820950"/>
              <a:gd name="connsiteX5" fmla="*/ 0 w 6596536"/>
              <a:gd name="connsiteY5" fmla="*/ 940564 h 4820950"/>
              <a:gd name="connsiteX6" fmla="*/ 25839 w 6596536"/>
              <a:gd name="connsiteY6" fmla="*/ 917080 h 4820950"/>
              <a:gd name="connsiteX7" fmla="*/ 2580446 w 6596536"/>
              <a:gd name="connsiteY7" fmla="*/ 0 h 48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96536" h="4820950">
                <a:moveTo>
                  <a:pt x="2580446" y="0"/>
                </a:moveTo>
                <a:cubicBezTo>
                  <a:pt x="4798472" y="0"/>
                  <a:pt x="6596536" y="1798065"/>
                  <a:pt x="6596536" y="4016091"/>
                </a:cubicBezTo>
                <a:cubicBezTo>
                  <a:pt x="6596536" y="4154718"/>
                  <a:pt x="6589513" y="4291704"/>
                  <a:pt x="6575802" y="4426713"/>
                </a:cubicBezTo>
                <a:lnTo>
                  <a:pt x="6515635" y="4820950"/>
                </a:lnTo>
                <a:lnTo>
                  <a:pt x="0" y="4820950"/>
                </a:lnTo>
                <a:lnTo>
                  <a:pt x="0" y="940564"/>
                </a:lnTo>
                <a:lnTo>
                  <a:pt x="25839" y="917080"/>
                </a:lnTo>
                <a:cubicBezTo>
                  <a:pt x="720056" y="344161"/>
                  <a:pt x="1610060" y="0"/>
                  <a:pt x="25804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AC2510-467C-4FDA-AD47-722F8E667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7200" y="2627677"/>
            <a:ext cx="4723383" cy="2699973"/>
          </a:xfrm>
        </p:spPr>
        <p:txBody>
          <a:bodyPr anchor="b">
            <a:normAutofit/>
          </a:bodyPr>
          <a:lstStyle/>
          <a:p>
            <a:r>
              <a:rPr lang="en-US" sz="4700">
                <a:solidFill>
                  <a:srgbClr val="FFFFFF"/>
                </a:solidFill>
              </a:rPr>
              <a:t>Carriers Issuing Statements Regarding Travel Restrictions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921EB42-1A3C-4EF1-A818-8770C351E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97" y="1"/>
            <a:ext cx="5614485" cy="2627677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E61326C9-A8EF-41D2-B565-DCF510B34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725" y="1"/>
            <a:ext cx="5152928" cy="2411065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33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2808C9-40FD-45A5-BAD5-97BC494CF2BB}"/>
              </a:ext>
            </a:extLst>
          </p:cNvPr>
          <p:cNvPicPr/>
          <p:nvPr/>
        </p:nvPicPr>
        <p:blipFill rotWithShape="1">
          <a:blip r:embed="rId3"/>
          <a:srcRect t="13200"/>
          <a:stretch/>
        </p:blipFill>
        <p:spPr>
          <a:xfrm>
            <a:off x="3478550" y="1176793"/>
            <a:ext cx="4977808" cy="454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1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C23FF41C-993F-4FD1-89DB-FBE98459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1835"/>
            <a:ext cx="3725427" cy="2836165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913B46F-0266-40C4-AB5F-433D3E668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52"/>
            <a:ext cx="3503534" cy="2615148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F2D1F00-735D-478F-8B8C-833B3001C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838701" y="1370316"/>
            <a:ext cx="7353300" cy="5487682"/>
          </a:xfrm>
          <a:custGeom>
            <a:avLst/>
            <a:gdLst>
              <a:gd name="connsiteX0" fmla="*/ 2562355 w 6855833"/>
              <a:gd name="connsiteY0" fmla="*/ 0 h 5116428"/>
              <a:gd name="connsiteX1" fmla="*/ 6855833 w 6855833"/>
              <a:gd name="connsiteY1" fmla="*/ 4293479 h 5116428"/>
              <a:gd name="connsiteX2" fmla="*/ 6833667 w 6855833"/>
              <a:gd name="connsiteY2" fmla="*/ 4732462 h 5116428"/>
              <a:gd name="connsiteX3" fmla="*/ 6775067 w 6855833"/>
              <a:gd name="connsiteY3" fmla="*/ 5116428 h 5116428"/>
              <a:gd name="connsiteX4" fmla="*/ 0 w 6855833"/>
              <a:gd name="connsiteY4" fmla="*/ 5116428 h 5116428"/>
              <a:gd name="connsiteX5" fmla="*/ 0 w 6855833"/>
              <a:gd name="connsiteY5" fmla="*/ 854273 h 5116428"/>
              <a:gd name="connsiteX6" fmla="*/ 161831 w 6855833"/>
              <a:gd name="connsiteY6" fmla="*/ 733259 h 5116428"/>
              <a:gd name="connsiteX7" fmla="*/ 2562355 w 6855833"/>
              <a:gd name="connsiteY7" fmla="*/ 0 h 51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833" h="5116428">
                <a:moveTo>
                  <a:pt x="2562355" y="0"/>
                </a:moveTo>
                <a:cubicBezTo>
                  <a:pt x="4933578" y="0"/>
                  <a:pt x="6855833" y="1922255"/>
                  <a:pt x="6855833" y="4293479"/>
                </a:cubicBezTo>
                <a:cubicBezTo>
                  <a:pt x="6855833" y="4441680"/>
                  <a:pt x="6848324" y="4588128"/>
                  <a:pt x="6833667" y="4732462"/>
                </a:cubicBezTo>
                <a:lnTo>
                  <a:pt x="6775067" y="5116428"/>
                </a:lnTo>
                <a:lnTo>
                  <a:pt x="0" y="5116428"/>
                </a:lnTo>
                <a:lnTo>
                  <a:pt x="0" y="854273"/>
                </a:lnTo>
                <a:lnTo>
                  <a:pt x="161831" y="733259"/>
                </a:lnTo>
                <a:cubicBezTo>
                  <a:pt x="847074" y="270317"/>
                  <a:pt x="1673147" y="0"/>
                  <a:pt x="2562355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2A3303AF-1EDC-4988-8BFE-A0CADCCB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116813" y="1687234"/>
            <a:ext cx="7075188" cy="5170764"/>
          </a:xfrm>
          <a:custGeom>
            <a:avLst/>
            <a:gdLst>
              <a:gd name="connsiteX0" fmla="*/ 2580446 w 6596536"/>
              <a:gd name="connsiteY0" fmla="*/ 0 h 4820950"/>
              <a:gd name="connsiteX1" fmla="*/ 6596536 w 6596536"/>
              <a:gd name="connsiteY1" fmla="*/ 4016091 h 4820950"/>
              <a:gd name="connsiteX2" fmla="*/ 6575802 w 6596536"/>
              <a:gd name="connsiteY2" fmla="*/ 4426713 h 4820950"/>
              <a:gd name="connsiteX3" fmla="*/ 6515635 w 6596536"/>
              <a:gd name="connsiteY3" fmla="*/ 4820950 h 4820950"/>
              <a:gd name="connsiteX4" fmla="*/ 0 w 6596536"/>
              <a:gd name="connsiteY4" fmla="*/ 4820950 h 4820950"/>
              <a:gd name="connsiteX5" fmla="*/ 0 w 6596536"/>
              <a:gd name="connsiteY5" fmla="*/ 940564 h 4820950"/>
              <a:gd name="connsiteX6" fmla="*/ 25839 w 6596536"/>
              <a:gd name="connsiteY6" fmla="*/ 917080 h 4820950"/>
              <a:gd name="connsiteX7" fmla="*/ 2580446 w 6596536"/>
              <a:gd name="connsiteY7" fmla="*/ 0 h 48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96536" h="4820950">
                <a:moveTo>
                  <a:pt x="2580446" y="0"/>
                </a:moveTo>
                <a:cubicBezTo>
                  <a:pt x="4798472" y="0"/>
                  <a:pt x="6596536" y="1798065"/>
                  <a:pt x="6596536" y="4016091"/>
                </a:cubicBezTo>
                <a:cubicBezTo>
                  <a:pt x="6596536" y="4154718"/>
                  <a:pt x="6589513" y="4291704"/>
                  <a:pt x="6575802" y="4426713"/>
                </a:cubicBezTo>
                <a:lnTo>
                  <a:pt x="6515635" y="4820950"/>
                </a:lnTo>
                <a:lnTo>
                  <a:pt x="0" y="4820950"/>
                </a:lnTo>
                <a:lnTo>
                  <a:pt x="0" y="940564"/>
                </a:lnTo>
                <a:lnTo>
                  <a:pt x="25839" y="917080"/>
                </a:lnTo>
                <a:cubicBezTo>
                  <a:pt x="720056" y="344161"/>
                  <a:pt x="1610060" y="0"/>
                  <a:pt x="25804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9E036C-690F-435C-AC65-BAF3A308F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7200" y="2627677"/>
            <a:ext cx="4723383" cy="2699973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Problems Encountered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921EB42-1A3C-4EF1-A818-8770C351E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97" y="1"/>
            <a:ext cx="5614485" cy="2627677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E61326C9-A8EF-41D2-B565-DCF510B34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725" y="1"/>
            <a:ext cx="5152928" cy="2411065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41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C23FF41C-993F-4FD1-89DB-FBE98459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1835"/>
            <a:ext cx="3725427" cy="2836165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8913B46F-0266-40C4-AB5F-433D3E668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52"/>
            <a:ext cx="3503534" cy="2615148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F2D1F00-735D-478F-8B8C-833B3001C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838701" y="1370316"/>
            <a:ext cx="7353300" cy="5487682"/>
          </a:xfrm>
          <a:custGeom>
            <a:avLst/>
            <a:gdLst>
              <a:gd name="connsiteX0" fmla="*/ 2562355 w 6855833"/>
              <a:gd name="connsiteY0" fmla="*/ 0 h 5116428"/>
              <a:gd name="connsiteX1" fmla="*/ 6855833 w 6855833"/>
              <a:gd name="connsiteY1" fmla="*/ 4293479 h 5116428"/>
              <a:gd name="connsiteX2" fmla="*/ 6833667 w 6855833"/>
              <a:gd name="connsiteY2" fmla="*/ 4732462 h 5116428"/>
              <a:gd name="connsiteX3" fmla="*/ 6775067 w 6855833"/>
              <a:gd name="connsiteY3" fmla="*/ 5116428 h 5116428"/>
              <a:gd name="connsiteX4" fmla="*/ 0 w 6855833"/>
              <a:gd name="connsiteY4" fmla="*/ 5116428 h 5116428"/>
              <a:gd name="connsiteX5" fmla="*/ 0 w 6855833"/>
              <a:gd name="connsiteY5" fmla="*/ 854273 h 5116428"/>
              <a:gd name="connsiteX6" fmla="*/ 161831 w 6855833"/>
              <a:gd name="connsiteY6" fmla="*/ 733259 h 5116428"/>
              <a:gd name="connsiteX7" fmla="*/ 2562355 w 6855833"/>
              <a:gd name="connsiteY7" fmla="*/ 0 h 51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833" h="5116428">
                <a:moveTo>
                  <a:pt x="2562355" y="0"/>
                </a:moveTo>
                <a:cubicBezTo>
                  <a:pt x="4933578" y="0"/>
                  <a:pt x="6855833" y="1922255"/>
                  <a:pt x="6855833" y="4293479"/>
                </a:cubicBezTo>
                <a:cubicBezTo>
                  <a:pt x="6855833" y="4441680"/>
                  <a:pt x="6848324" y="4588128"/>
                  <a:pt x="6833667" y="4732462"/>
                </a:cubicBezTo>
                <a:lnTo>
                  <a:pt x="6775067" y="5116428"/>
                </a:lnTo>
                <a:lnTo>
                  <a:pt x="0" y="5116428"/>
                </a:lnTo>
                <a:lnTo>
                  <a:pt x="0" y="854273"/>
                </a:lnTo>
                <a:lnTo>
                  <a:pt x="161831" y="733259"/>
                </a:lnTo>
                <a:cubicBezTo>
                  <a:pt x="847074" y="270317"/>
                  <a:pt x="1673147" y="0"/>
                  <a:pt x="2562355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2A3303AF-1EDC-4988-8BFE-A0CADCCB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116813" y="1687234"/>
            <a:ext cx="7075188" cy="5170764"/>
          </a:xfrm>
          <a:custGeom>
            <a:avLst/>
            <a:gdLst>
              <a:gd name="connsiteX0" fmla="*/ 2580446 w 6596536"/>
              <a:gd name="connsiteY0" fmla="*/ 0 h 4820950"/>
              <a:gd name="connsiteX1" fmla="*/ 6596536 w 6596536"/>
              <a:gd name="connsiteY1" fmla="*/ 4016091 h 4820950"/>
              <a:gd name="connsiteX2" fmla="*/ 6575802 w 6596536"/>
              <a:gd name="connsiteY2" fmla="*/ 4426713 h 4820950"/>
              <a:gd name="connsiteX3" fmla="*/ 6515635 w 6596536"/>
              <a:gd name="connsiteY3" fmla="*/ 4820950 h 4820950"/>
              <a:gd name="connsiteX4" fmla="*/ 0 w 6596536"/>
              <a:gd name="connsiteY4" fmla="*/ 4820950 h 4820950"/>
              <a:gd name="connsiteX5" fmla="*/ 0 w 6596536"/>
              <a:gd name="connsiteY5" fmla="*/ 940564 h 4820950"/>
              <a:gd name="connsiteX6" fmla="*/ 25839 w 6596536"/>
              <a:gd name="connsiteY6" fmla="*/ 917080 h 4820950"/>
              <a:gd name="connsiteX7" fmla="*/ 2580446 w 6596536"/>
              <a:gd name="connsiteY7" fmla="*/ 0 h 48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96536" h="4820950">
                <a:moveTo>
                  <a:pt x="2580446" y="0"/>
                </a:moveTo>
                <a:cubicBezTo>
                  <a:pt x="4798472" y="0"/>
                  <a:pt x="6596536" y="1798065"/>
                  <a:pt x="6596536" y="4016091"/>
                </a:cubicBezTo>
                <a:cubicBezTo>
                  <a:pt x="6596536" y="4154718"/>
                  <a:pt x="6589513" y="4291704"/>
                  <a:pt x="6575802" y="4426713"/>
                </a:cubicBezTo>
                <a:lnTo>
                  <a:pt x="6515635" y="4820950"/>
                </a:lnTo>
                <a:lnTo>
                  <a:pt x="0" y="4820950"/>
                </a:lnTo>
                <a:lnTo>
                  <a:pt x="0" y="940564"/>
                </a:lnTo>
                <a:lnTo>
                  <a:pt x="25839" y="917080"/>
                </a:lnTo>
                <a:cubicBezTo>
                  <a:pt x="720056" y="344161"/>
                  <a:pt x="1610060" y="0"/>
                  <a:pt x="25804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D7EC9B-E0BA-4A0F-861E-1F4602BD3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7200" y="2627677"/>
            <a:ext cx="4723383" cy="2699973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What Should Companies Be Doing?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E921EB42-1A3C-4EF1-A818-8770C351E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97" y="1"/>
            <a:ext cx="5614485" cy="2627677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61326C9-A8EF-41D2-B565-DCF510B34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725" y="1"/>
            <a:ext cx="5152928" cy="2411065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32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26BDCA6B-3C9C-4213-A0D9-30BD5F0B0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8426302" cy="6858000"/>
          </a:xfrm>
          <a:custGeom>
            <a:avLst/>
            <a:gdLst>
              <a:gd name="connsiteX0" fmla="*/ 184095 w 8426302"/>
              <a:gd name="connsiteY0" fmla="*/ 6858000 h 6858000"/>
              <a:gd name="connsiteX1" fmla="*/ 8426302 w 8426302"/>
              <a:gd name="connsiteY1" fmla="*/ 6858000 h 6858000"/>
              <a:gd name="connsiteX2" fmla="*/ 8426302 w 8426302"/>
              <a:gd name="connsiteY2" fmla="*/ 0 h 6858000"/>
              <a:gd name="connsiteX3" fmla="*/ 2743435 w 8426302"/>
              <a:gd name="connsiteY3" fmla="*/ 0 h 6858000"/>
              <a:gd name="connsiteX4" fmla="*/ 2688451 w 8426302"/>
              <a:gd name="connsiteY4" fmla="*/ 37385 h 6858000"/>
              <a:gd name="connsiteX5" fmla="*/ 0 w 8426302"/>
              <a:gd name="connsiteY5" fmla="*/ 5321277 h 6858000"/>
              <a:gd name="connsiteX6" fmla="*/ 116943 w 8426302"/>
              <a:gd name="connsiteY6" fmla="*/ 65584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26302" h="6858000">
                <a:moveTo>
                  <a:pt x="184095" y="6858000"/>
                </a:moveTo>
                <a:lnTo>
                  <a:pt x="8426302" y="6858000"/>
                </a:lnTo>
                <a:lnTo>
                  <a:pt x="8426302" y="0"/>
                </a:lnTo>
                <a:lnTo>
                  <a:pt x="2743435" y="0"/>
                </a:lnTo>
                <a:lnTo>
                  <a:pt x="2688451" y="37385"/>
                </a:lnTo>
                <a:cubicBezTo>
                  <a:pt x="1058888" y="1225893"/>
                  <a:pt x="0" y="3149927"/>
                  <a:pt x="0" y="5321277"/>
                </a:cubicBezTo>
                <a:cubicBezTo>
                  <a:pt x="0" y="5744268"/>
                  <a:pt x="40184" y="6157873"/>
                  <a:pt x="116943" y="6558484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DA12F62-867F-4684-B28B-E085D09DC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8174932" cy="6858000"/>
          </a:xfrm>
          <a:custGeom>
            <a:avLst/>
            <a:gdLst>
              <a:gd name="connsiteX0" fmla="*/ 190266 w 8174932"/>
              <a:gd name="connsiteY0" fmla="*/ 6858000 h 6858000"/>
              <a:gd name="connsiteX1" fmla="*/ 8174932 w 8174932"/>
              <a:gd name="connsiteY1" fmla="*/ 6858000 h 6858000"/>
              <a:gd name="connsiteX2" fmla="*/ 8174932 w 8174932"/>
              <a:gd name="connsiteY2" fmla="*/ 0 h 6858000"/>
              <a:gd name="connsiteX3" fmla="*/ 2944847 w 8174932"/>
              <a:gd name="connsiteY3" fmla="*/ 0 h 6858000"/>
              <a:gd name="connsiteX4" fmla="*/ 2646373 w 8174932"/>
              <a:gd name="connsiteY4" fmla="*/ 196447 h 6858000"/>
              <a:gd name="connsiteX5" fmla="*/ 0 w 8174932"/>
              <a:gd name="connsiteY5" fmla="*/ 5321277 h 6858000"/>
              <a:gd name="connsiteX6" fmla="*/ 112445 w 8174932"/>
              <a:gd name="connsiteY6" fmla="*/ 65108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74932" h="6858000">
                <a:moveTo>
                  <a:pt x="190266" y="6858000"/>
                </a:moveTo>
                <a:lnTo>
                  <a:pt x="8174932" y="6858000"/>
                </a:lnTo>
                <a:lnTo>
                  <a:pt x="8174932" y="0"/>
                </a:lnTo>
                <a:lnTo>
                  <a:pt x="2944847" y="0"/>
                </a:lnTo>
                <a:lnTo>
                  <a:pt x="2646373" y="196447"/>
                </a:lnTo>
                <a:cubicBezTo>
                  <a:pt x="1044779" y="1335395"/>
                  <a:pt x="0" y="3206327"/>
                  <a:pt x="0" y="5321277"/>
                </a:cubicBezTo>
                <a:cubicBezTo>
                  <a:pt x="0" y="5727999"/>
                  <a:pt x="38639" y="6125696"/>
                  <a:pt x="112445" y="6510898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398B2E-38C7-4A2D-B426-C9B00D37C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34110"/>
            <a:ext cx="5936370" cy="346621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737379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2125F-06BA-4B16-A8C2-54B12775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9C556-C7D1-477D-9142-D7BD3BC5B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b="1"/>
              <a:t>Tab H. Keener</a:t>
            </a:r>
            <a:br>
              <a:rPr lang="en-US" sz="2200" b="1"/>
            </a:br>
            <a:r>
              <a:rPr lang="en-US" sz="2200"/>
              <a:t>Shareholder</a:t>
            </a:r>
            <a:br>
              <a:rPr lang="en-US" sz="2200" b="1"/>
            </a:br>
            <a:r>
              <a:rPr lang="en-US" sz="2200"/>
              <a:t>Downs &amp; Stanford, P.C.</a:t>
            </a:r>
            <a:br>
              <a:rPr lang="en-US" sz="2200"/>
            </a:br>
            <a:r>
              <a:rPr lang="en-US" sz="2200"/>
              <a:t>2001 Bryan Street, Suite 4000</a:t>
            </a:r>
            <a:br>
              <a:rPr lang="en-US" sz="2200"/>
            </a:br>
            <a:r>
              <a:rPr lang="en-US" sz="2200"/>
              <a:t>Dallas, Texas  75201</a:t>
            </a:r>
          </a:p>
          <a:p>
            <a:pPr marL="0" indent="0">
              <a:buNone/>
            </a:pPr>
            <a:r>
              <a:rPr lang="en-US" sz="2200"/>
              <a:t>E-mail        </a:t>
            </a:r>
            <a:r>
              <a:rPr lang="en-US" sz="2200" u="sng">
                <a:hlinkClick r:id="rId2"/>
              </a:rPr>
              <a:t>tkeener@downsstanford.com</a:t>
            </a:r>
            <a:r>
              <a:rPr lang="en-US" sz="2200" u="sng"/>
              <a:t> </a:t>
            </a:r>
            <a:br>
              <a:rPr lang="en-US" sz="2200"/>
            </a:br>
            <a:r>
              <a:rPr lang="en-US" sz="2200"/>
              <a:t>Phone       (214) 397-1323 (direct)</a:t>
            </a:r>
            <a:br>
              <a:rPr lang="en-US" sz="2200"/>
            </a:br>
            <a:r>
              <a:rPr lang="en-US" sz="2200"/>
              <a:t>Cell            (214) 336-5006</a:t>
            </a:r>
          </a:p>
          <a:p>
            <a:pPr marL="0" indent="0">
              <a:buNone/>
            </a:pPr>
            <a:r>
              <a:rPr lang="en-US" sz="2200"/>
              <a:t>Fax             (214) 748-4530</a:t>
            </a:r>
            <a:br>
              <a:rPr lang="en-US" sz="2200"/>
            </a:br>
            <a:r>
              <a:rPr lang="en-US" sz="2200" u="sng">
                <a:hlinkClick r:id="rId3"/>
              </a:rPr>
              <a:t>www.downsstanford.com</a:t>
            </a:r>
            <a:endParaRPr lang="en-US" sz="2200"/>
          </a:p>
          <a:p>
            <a:endParaRPr lang="en-US" sz="22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4852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E0E1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person, indoor, man, laying&#10;&#10;Description automatically generated">
            <a:extLst>
              <a:ext uri="{FF2B5EF4-FFF2-40B4-BE49-F238E27FC236}">
                <a16:creationId xmlns:a16="http://schemas.microsoft.com/office/drawing/2014/main" id="{E14302E0-5AF0-4BEC-AD30-84FD89F8B1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267365" y="2812864"/>
            <a:ext cx="1643030" cy="12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0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C23FF41C-993F-4FD1-89DB-FBE98459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1835"/>
            <a:ext cx="3725427" cy="2836165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913B46F-0266-40C4-AB5F-433D3E668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52"/>
            <a:ext cx="3503534" cy="2615148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EF2D1F00-735D-478F-8B8C-833B3001C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838701" y="1370316"/>
            <a:ext cx="7353300" cy="5487682"/>
          </a:xfrm>
          <a:custGeom>
            <a:avLst/>
            <a:gdLst>
              <a:gd name="connsiteX0" fmla="*/ 2562355 w 6855833"/>
              <a:gd name="connsiteY0" fmla="*/ 0 h 5116428"/>
              <a:gd name="connsiteX1" fmla="*/ 6855833 w 6855833"/>
              <a:gd name="connsiteY1" fmla="*/ 4293479 h 5116428"/>
              <a:gd name="connsiteX2" fmla="*/ 6833667 w 6855833"/>
              <a:gd name="connsiteY2" fmla="*/ 4732462 h 5116428"/>
              <a:gd name="connsiteX3" fmla="*/ 6775067 w 6855833"/>
              <a:gd name="connsiteY3" fmla="*/ 5116428 h 5116428"/>
              <a:gd name="connsiteX4" fmla="*/ 0 w 6855833"/>
              <a:gd name="connsiteY4" fmla="*/ 5116428 h 5116428"/>
              <a:gd name="connsiteX5" fmla="*/ 0 w 6855833"/>
              <a:gd name="connsiteY5" fmla="*/ 854273 h 5116428"/>
              <a:gd name="connsiteX6" fmla="*/ 161831 w 6855833"/>
              <a:gd name="connsiteY6" fmla="*/ 733259 h 5116428"/>
              <a:gd name="connsiteX7" fmla="*/ 2562355 w 6855833"/>
              <a:gd name="connsiteY7" fmla="*/ 0 h 51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833" h="5116428">
                <a:moveTo>
                  <a:pt x="2562355" y="0"/>
                </a:moveTo>
                <a:cubicBezTo>
                  <a:pt x="4933578" y="0"/>
                  <a:pt x="6855833" y="1922255"/>
                  <a:pt x="6855833" y="4293479"/>
                </a:cubicBezTo>
                <a:cubicBezTo>
                  <a:pt x="6855833" y="4441680"/>
                  <a:pt x="6848324" y="4588128"/>
                  <a:pt x="6833667" y="4732462"/>
                </a:cubicBezTo>
                <a:lnTo>
                  <a:pt x="6775067" y="5116428"/>
                </a:lnTo>
                <a:lnTo>
                  <a:pt x="0" y="5116428"/>
                </a:lnTo>
                <a:lnTo>
                  <a:pt x="0" y="854273"/>
                </a:lnTo>
                <a:lnTo>
                  <a:pt x="161831" y="733259"/>
                </a:lnTo>
                <a:cubicBezTo>
                  <a:pt x="847074" y="270317"/>
                  <a:pt x="1673147" y="0"/>
                  <a:pt x="2562355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A3303AF-1EDC-4988-8BFE-A0CADCCB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116813" y="1687234"/>
            <a:ext cx="7075188" cy="5170764"/>
          </a:xfrm>
          <a:custGeom>
            <a:avLst/>
            <a:gdLst>
              <a:gd name="connsiteX0" fmla="*/ 2580446 w 6596536"/>
              <a:gd name="connsiteY0" fmla="*/ 0 h 4820950"/>
              <a:gd name="connsiteX1" fmla="*/ 6596536 w 6596536"/>
              <a:gd name="connsiteY1" fmla="*/ 4016091 h 4820950"/>
              <a:gd name="connsiteX2" fmla="*/ 6575802 w 6596536"/>
              <a:gd name="connsiteY2" fmla="*/ 4426713 h 4820950"/>
              <a:gd name="connsiteX3" fmla="*/ 6515635 w 6596536"/>
              <a:gd name="connsiteY3" fmla="*/ 4820950 h 4820950"/>
              <a:gd name="connsiteX4" fmla="*/ 0 w 6596536"/>
              <a:gd name="connsiteY4" fmla="*/ 4820950 h 4820950"/>
              <a:gd name="connsiteX5" fmla="*/ 0 w 6596536"/>
              <a:gd name="connsiteY5" fmla="*/ 940564 h 4820950"/>
              <a:gd name="connsiteX6" fmla="*/ 25839 w 6596536"/>
              <a:gd name="connsiteY6" fmla="*/ 917080 h 4820950"/>
              <a:gd name="connsiteX7" fmla="*/ 2580446 w 6596536"/>
              <a:gd name="connsiteY7" fmla="*/ 0 h 48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96536" h="4820950">
                <a:moveTo>
                  <a:pt x="2580446" y="0"/>
                </a:moveTo>
                <a:cubicBezTo>
                  <a:pt x="4798472" y="0"/>
                  <a:pt x="6596536" y="1798065"/>
                  <a:pt x="6596536" y="4016091"/>
                </a:cubicBezTo>
                <a:cubicBezTo>
                  <a:pt x="6596536" y="4154718"/>
                  <a:pt x="6589513" y="4291704"/>
                  <a:pt x="6575802" y="4426713"/>
                </a:cubicBezTo>
                <a:lnTo>
                  <a:pt x="6515635" y="4820950"/>
                </a:lnTo>
                <a:lnTo>
                  <a:pt x="0" y="4820950"/>
                </a:lnTo>
                <a:lnTo>
                  <a:pt x="0" y="940564"/>
                </a:lnTo>
                <a:lnTo>
                  <a:pt x="25839" y="917080"/>
                </a:lnTo>
                <a:cubicBezTo>
                  <a:pt x="720056" y="344161"/>
                  <a:pt x="1610060" y="0"/>
                  <a:pt x="25804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E8A58-D46B-4C63-973B-CB0D8D5391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7200" y="2627677"/>
            <a:ext cx="4723383" cy="2699973"/>
          </a:xfrm>
        </p:spPr>
        <p:txBody>
          <a:bodyPr anchor="b">
            <a:normAutofit/>
          </a:bodyPr>
          <a:lstStyle/>
          <a:p>
            <a:r>
              <a:rPr lang="en-US" sz="4700">
                <a:solidFill>
                  <a:srgbClr val="FFFFFF"/>
                </a:solidFill>
              </a:rPr>
              <a:t>Overview of What the Trucking Industry is Facing Now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E921EB42-1A3C-4EF1-A818-8770C351E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97" y="1"/>
            <a:ext cx="5614485" cy="2627677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61326C9-A8EF-41D2-B565-DCF510B34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725" y="1"/>
            <a:ext cx="5152928" cy="2411065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37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C23FF41C-993F-4FD1-89DB-FBE98459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1835"/>
            <a:ext cx="3725427" cy="2836165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913B46F-0266-40C4-AB5F-433D3E668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52"/>
            <a:ext cx="3503534" cy="2615148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EF2D1F00-735D-478F-8B8C-833B3001C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838701" y="1370316"/>
            <a:ext cx="7353300" cy="5487682"/>
          </a:xfrm>
          <a:custGeom>
            <a:avLst/>
            <a:gdLst>
              <a:gd name="connsiteX0" fmla="*/ 2562355 w 6855833"/>
              <a:gd name="connsiteY0" fmla="*/ 0 h 5116428"/>
              <a:gd name="connsiteX1" fmla="*/ 6855833 w 6855833"/>
              <a:gd name="connsiteY1" fmla="*/ 4293479 h 5116428"/>
              <a:gd name="connsiteX2" fmla="*/ 6833667 w 6855833"/>
              <a:gd name="connsiteY2" fmla="*/ 4732462 h 5116428"/>
              <a:gd name="connsiteX3" fmla="*/ 6775067 w 6855833"/>
              <a:gd name="connsiteY3" fmla="*/ 5116428 h 5116428"/>
              <a:gd name="connsiteX4" fmla="*/ 0 w 6855833"/>
              <a:gd name="connsiteY4" fmla="*/ 5116428 h 5116428"/>
              <a:gd name="connsiteX5" fmla="*/ 0 w 6855833"/>
              <a:gd name="connsiteY5" fmla="*/ 854273 h 5116428"/>
              <a:gd name="connsiteX6" fmla="*/ 161831 w 6855833"/>
              <a:gd name="connsiteY6" fmla="*/ 733259 h 5116428"/>
              <a:gd name="connsiteX7" fmla="*/ 2562355 w 6855833"/>
              <a:gd name="connsiteY7" fmla="*/ 0 h 51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833" h="5116428">
                <a:moveTo>
                  <a:pt x="2562355" y="0"/>
                </a:moveTo>
                <a:cubicBezTo>
                  <a:pt x="4933578" y="0"/>
                  <a:pt x="6855833" y="1922255"/>
                  <a:pt x="6855833" y="4293479"/>
                </a:cubicBezTo>
                <a:cubicBezTo>
                  <a:pt x="6855833" y="4441680"/>
                  <a:pt x="6848324" y="4588128"/>
                  <a:pt x="6833667" y="4732462"/>
                </a:cubicBezTo>
                <a:lnTo>
                  <a:pt x="6775067" y="5116428"/>
                </a:lnTo>
                <a:lnTo>
                  <a:pt x="0" y="5116428"/>
                </a:lnTo>
                <a:lnTo>
                  <a:pt x="0" y="854273"/>
                </a:lnTo>
                <a:lnTo>
                  <a:pt x="161831" y="733259"/>
                </a:lnTo>
                <a:cubicBezTo>
                  <a:pt x="847074" y="270317"/>
                  <a:pt x="1673147" y="0"/>
                  <a:pt x="2562355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A3303AF-1EDC-4988-8BFE-A0CADCCB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116813" y="1687234"/>
            <a:ext cx="7075188" cy="5170764"/>
          </a:xfrm>
          <a:custGeom>
            <a:avLst/>
            <a:gdLst>
              <a:gd name="connsiteX0" fmla="*/ 2580446 w 6596536"/>
              <a:gd name="connsiteY0" fmla="*/ 0 h 4820950"/>
              <a:gd name="connsiteX1" fmla="*/ 6596536 w 6596536"/>
              <a:gd name="connsiteY1" fmla="*/ 4016091 h 4820950"/>
              <a:gd name="connsiteX2" fmla="*/ 6575802 w 6596536"/>
              <a:gd name="connsiteY2" fmla="*/ 4426713 h 4820950"/>
              <a:gd name="connsiteX3" fmla="*/ 6515635 w 6596536"/>
              <a:gd name="connsiteY3" fmla="*/ 4820950 h 4820950"/>
              <a:gd name="connsiteX4" fmla="*/ 0 w 6596536"/>
              <a:gd name="connsiteY4" fmla="*/ 4820950 h 4820950"/>
              <a:gd name="connsiteX5" fmla="*/ 0 w 6596536"/>
              <a:gd name="connsiteY5" fmla="*/ 940564 h 4820950"/>
              <a:gd name="connsiteX6" fmla="*/ 25839 w 6596536"/>
              <a:gd name="connsiteY6" fmla="*/ 917080 h 4820950"/>
              <a:gd name="connsiteX7" fmla="*/ 2580446 w 6596536"/>
              <a:gd name="connsiteY7" fmla="*/ 0 h 48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96536" h="4820950">
                <a:moveTo>
                  <a:pt x="2580446" y="0"/>
                </a:moveTo>
                <a:cubicBezTo>
                  <a:pt x="4798472" y="0"/>
                  <a:pt x="6596536" y="1798065"/>
                  <a:pt x="6596536" y="4016091"/>
                </a:cubicBezTo>
                <a:cubicBezTo>
                  <a:pt x="6596536" y="4154718"/>
                  <a:pt x="6589513" y="4291704"/>
                  <a:pt x="6575802" y="4426713"/>
                </a:cubicBezTo>
                <a:lnTo>
                  <a:pt x="6515635" y="4820950"/>
                </a:lnTo>
                <a:lnTo>
                  <a:pt x="0" y="4820950"/>
                </a:lnTo>
                <a:lnTo>
                  <a:pt x="0" y="940564"/>
                </a:lnTo>
                <a:lnTo>
                  <a:pt x="25839" y="917080"/>
                </a:lnTo>
                <a:cubicBezTo>
                  <a:pt x="720056" y="344161"/>
                  <a:pt x="1610060" y="0"/>
                  <a:pt x="25804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0C315-A720-4530-B69B-55C8FF02E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7200" y="3253153"/>
            <a:ext cx="4723383" cy="3226023"/>
          </a:xfrm>
        </p:spPr>
        <p:txBody>
          <a:bodyPr anchor="b"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FMCSA Emergency Declaration Provisions</a:t>
            </a: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E921EB42-1A3C-4EF1-A818-8770C351E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97" y="1"/>
            <a:ext cx="5614485" cy="2627677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61326C9-A8EF-41D2-B565-DCF510B34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725" y="1"/>
            <a:ext cx="5152928" cy="2411065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000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90CA-7AD4-4173-8FDB-B1FED2E8F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9144000" cy="15647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Does the Emergency Declaration Cover</a:t>
            </a:r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4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1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48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C0DFD-B81F-4AC5-B1FF-7A0F4308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9144000" cy="15647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NOT Covered Under the Emergency Declaration</a:t>
            </a:r>
          </a:p>
        </p:txBody>
      </p:sp>
      <p:sp>
        <p:nvSpPr>
          <p:cNvPr id="32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38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1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20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D4EB7-D6E5-41D3-BA31-B605FDA7C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9144000" cy="15647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Who Is Covered By The Emergency Waiver</a:t>
            </a:r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4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1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6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C4AE3-7029-496E-8B68-F6540A89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9144000" cy="15647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Must A Driver Carry To Document Operations Under A Waiver</a:t>
            </a:r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4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1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25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F300D-87F0-4B0D-A8CA-6388AFF28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077" y="2483201"/>
            <a:ext cx="9144000" cy="15647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Can We Do 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vs. 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Should We Do</a:t>
            </a:r>
          </a:p>
        </p:txBody>
      </p:sp>
      <p:sp>
        <p:nvSpPr>
          <p:cNvPr id="32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38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1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1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0CCBB-76C5-47DD-A081-18E8329A7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9144000" cy="15647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Does </a:t>
            </a:r>
            <a:r>
              <a:rPr lang="en-US" sz="4800" dirty="0"/>
              <a:t>I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 All Mean?</a:t>
            </a:r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4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1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62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253</Words>
  <Application>Microsoft Office PowerPoint</Application>
  <PresentationFormat>Widescreen</PresentationFormat>
  <Paragraphs>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The Trucking Industries Reaction to COVID 19: What’s Happened and What to Expect   Presented by The Primerus Transportation Practice Group Tab Keener  Downs &amp; Stanford  Dallas, TX </vt:lpstr>
      <vt:lpstr>Overview of What the Trucking Industry is Facing Now</vt:lpstr>
      <vt:lpstr>FMCSA Emergency Declaration Provisions      </vt:lpstr>
      <vt:lpstr>What Does the Emergency Declaration Cover</vt:lpstr>
      <vt:lpstr>What is NOT Covered Under the Emergency Declaration</vt:lpstr>
      <vt:lpstr>Who Is Covered By The Emergency Waiver</vt:lpstr>
      <vt:lpstr>What Must A Driver Carry To Document Operations Under A Waiver</vt:lpstr>
      <vt:lpstr>What Can We Do  vs.  What Should We Do</vt:lpstr>
      <vt:lpstr>What Does It All Mean?</vt:lpstr>
      <vt:lpstr>FMCSA Coronavirus Information and Resources</vt:lpstr>
      <vt:lpstr>Carriers Issuing Statements Regarding Travel Restrictions</vt:lpstr>
      <vt:lpstr>PowerPoint Presentation</vt:lpstr>
      <vt:lpstr>Problems Encountered</vt:lpstr>
      <vt:lpstr>What Should Companies Be Doing?</vt:lpstr>
      <vt:lpstr>Questions?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Trucking Industries Reaction to COVID 19: What’s Happened and what to Expect   Presented by Tab Keener  Downs &amp; Stafford  Dallas, TX </dc:title>
  <dc:creator>Katie M. Bundyra</dc:creator>
  <cp:lastModifiedBy>Katie M. Bundyra</cp:lastModifiedBy>
  <cp:revision>4</cp:revision>
  <dcterms:created xsi:type="dcterms:W3CDTF">2020-04-28T14:37:58Z</dcterms:created>
  <dcterms:modified xsi:type="dcterms:W3CDTF">2020-04-28T15:26:48Z</dcterms:modified>
</cp:coreProperties>
</file>